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Playfair Display"/>
      <p:regular r:id="rId28"/>
      <p:bold r:id="rId29"/>
      <p:italic r:id="rId30"/>
      <p:boldItalic r:id="rId31"/>
    </p:embeddedFont>
    <p:embeddedFont>
      <p:font typeface="Montserrat"/>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hNhk52jmMPMseTTzdFDPAKeIki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layfairDisplay-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0"/>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0"/>
          <p:cNvSpPr txBox="1"/>
          <p:nvPr>
            <p:ph idx="1" type="subTitle"/>
          </p:nvPr>
        </p:nvSpPr>
        <p:spPr>
          <a:xfrm>
            <a:off x="344250" y="3550650"/>
            <a:ext cx="4910100" cy="577800"/>
          </a:xfrm>
          <a:prstGeom prst="rect">
            <a:avLst/>
          </a:prstGeom>
          <a:solidFill>
            <a:schemeClr val="dk2"/>
          </a:solid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29"/>
          <p:cNvSpPr txBox="1"/>
          <p:nvPr>
            <p:ph hasCustomPrompt="1" type="title"/>
          </p:nvPr>
        </p:nvSpPr>
        <p:spPr>
          <a:xfrm>
            <a:off x="311700" y="999925"/>
            <a:ext cx="8520600" cy="214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29"/>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highlight>
                  <a:schemeClr val="dk1"/>
                </a:highlight>
              </a:defRPr>
            </a:lvl1pPr>
            <a:lvl2pPr indent="-317500" lvl="1" marL="914400" algn="ctr">
              <a:lnSpc>
                <a:spcPct val="115000"/>
              </a:lnSpc>
              <a:spcBef>
                <a:spcPts val="0"/>
              </a:spcBef>
              <a:spcAft>
                <a:spcPts val="0"/>
              </a:spcAft>
              <a:buSzPts val="1400"/>
              <a:buChar char="○"/>
              <a:defRPr>
                <a:highlight>
                  <a:schemeClr val="dk1"/>
                </a:highlight>
              </a:defRPr>
            </a:lvl2pPr>
            <a:lvl3pPr indent="-317500" lvl="2" marL="1371600" algn="ctr">
              <a:lnSpc>
                <a:spcPct val="115000"/>
              </a:lnSpc>
              <a:spcBef>
                <a:spcPts val="0"/>
              </a:spcBef>
              <a:spcAft>
                <a:spcPts val="0"/>
              </a:spcAft>
              <a:buSzPts val="1400"/>
              <a:buChar char="■"/>
              <a:defRPr>
                <a:highlight>
                  <a:schemeClr val="dk1"/>
                </a:highlight>
              </a:defRPr>
            </a:lvl3pPr>
            <a:lvl4pPr indent="-317500" lvl="3" marL="1828800" algn="ctr">
              <a:lnSpc>
                <a:spcPct val="115000"/>
              </a:lnSpc>
              <a:spcBef>
                <a:spcPts val="0"/>
              </a:spcBef>
              <a:spcAft>
                <a:spcPts val="0"/>
              </a:spcAft>
              <a:buSzPts val="1400"/>
              <a:buChar char="●"/>
              <a:defRPr>
                <a:highlight>
                  <a:schemeClr val="dk1"/>
                </a:highlight>
              </a:defRPr>
            </a:lvl4pPr>
            <a:lvl5pPr indent="-317500" lvl="4" marL="2286000" algn="ctr">
              <a:lnSpc>
                <a:spcPct val="115000"/>
              </a:lnSpc>
              <a:spcBef>
                <a:spcPts val="0"/>
              </a:spcBef>
              <a:spcAft>
                <a:spcPts val="0"/>
              </a:spcAft>
              <a:buSzPts val="1400"/>
              <a:buChar char="○"/>
              <a:defRPr>
                <a:highlight>
                  <a:schemeClr val="dk1"/>
                </a:highlight>
              </a:defRPr>
            </a:lvl5pPr>
            <a:lvl6pPr indent="-317500" lvl="5" marL="2743200" algn="ctr">
              <a:lnSpc>
                <a:spcPct val="115000"/>
              </a:lnSpc>
              <a:spcBef>
                <a:spcPts val="0"/>
              </a:spcBef>
              <a:spcAft>
                <a:spcPts val="0"/>
              </a:spcAft>
              <a:buSzPts val="1400"/>
              <a:buChar char="■"/>
              <a:defRPr>
                <a:highlight>
                  <a:schemeClr val="dk1"/>
                </a:highlight>
              </a:defRPr>
            </a:lvl6pPr>
            <a:lvl7pPr indent="-317500" lvl="6" marL="3200400" algn="ctr">
              <a:lnSpc>
                <a:spcPct val="115000"/>
              </a:lnSpc>
              <a:spcBef>
                <a:spcPts val="0"/>
              </a:spcBef>
              <a:spcAft>
                <a:spcPts val="0"/>
              </a:spcAft>
              <a:buSzPts val="1400"/>
              <a:buChar char="●"/>
              <a:defRPr>
                <a:highlight>
                  <a:schemeClr val="dk1"/>
                </a:highlight>
              </a:defRPr>
            </a:lvl7pPr>
            <a:lvl8pPr indent="-317500" lvl="7" marL="3657600" algn="ctr">
              <a:lnSpc>
                <a:spcPct val="115000"/>
              </a:lnSpc>
              <a:spcBef>
                <a:spcPts val="0"/>
              </a:spcBef>
              <a:spcAft>
                <a:spcPts val="0"/>
              </a:spcAft>
              <a:buSzPts val="1400"/>
              <a:buChar char="○"/>
              <a:defRPr>
                <a:highlight>
                  <a:schemeClr val="dk1"/>
                </a:highlight>
              </a:defRPr>
            </a:lvl8pPr>
            <a:lvl9pPr indent="-317500" lvl="8" marL="4114800" algn="ctr">
              <a:lnSpc>
                <a:spcPct val="115000"/>
              </a:lnSpc>
              <a:spcBef>
                <a:spcPts val="0"/>
              </a:spcBef>
              <a:spcAft>
                <a:spcPts val="0"/>
              </a:spcAft>
              <a:buSzPts val="1400"/>
              <a:buChar char="■"/>
              <a:defRPr>
                <a:highlight>
                  <a:schemeClr val="dk1"/>
                </a:highlight>
              </a:defRPr>
            </a:lvl9pPr>
          </a:lstStyle>
          <a:p/>
        </p:txBody>
      </p:sp>
      <p:sp>
        <p:nvSpPr>
          <p:cNvPr id="51" name="Google Shape;51;p2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2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9" name="Shape 19"/>
        <p:cNvGrpSpPr/>
        <p:nvPr/>
      </p:nvGrpSpPr>
      <p:grpSpPr>
        <a:xfrm>
          <a:off x="0" y="0"/>
          <a:ext cx="0" cy="0"/>
          <a:chOff x="0" y="0"/>
          <a:chExt cx="0" cy="0"/>
        </a:xfrm>
      </p:grpSpPr>
      <p:sp>
        <p:nvSpPr>
          <p:cNvPr id="20" name="Google Shape;20;p22"/>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2"/>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22" name="Google Shape;22;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p23"/>
          <p:cNvSpPr txBox="1"/>
          <p:nvPr>
            <p:ph idx="1" type="body"/>
          </p:nvPr>
        </p:nvSpPr>
        <p:spPr>
          <a:xfrm>
            <a:off x="311700" y="1234050"/>
            <a:ext cx="3999900" cy="3334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2" type="body"/>
          </p:nvPr>
        </p:nvSpPr>
        <p:spPr>
          <a:xfrm>
            <a:off x="4832400" y="1234050"/>
            <a:ext cx="3999900" cy="3334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 name="Google Shape;30;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26"/>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27"/>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27"/>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2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highlight>
                  <a:schemeClr val="lt1"/>
                </a:highlight>
              </a:defRPr>
            </a:lvl1pPr>
            <a:lvl2pPr indent="-317500" lvl="1" marL="914400" algn="l">
              <a:lnSpc>
                <a:spcPct val="115000"/>
              </a:lnSpc>
              <a:spcBef>
                <a:spcPts val="0"/>
              </a:spcBef>
              <a:spcAft>
                <a:spcPts val="0"/>
              </a:spcAft>
              <a:buSzPts val="1400"/>
              <a:buChar char="○"/>
              <a:defRPr>
                <a:highlight>
                  <a:schemeClr val="lt1"/>
                </a:highlight>
              </a:defRPr>
            </a:lvl2pPr>
            <a:lvl3pPr indent="-317500" lvl="2" marL="1371600" algn="l">
              <a:lnSpc>
                <a:spcPct val="115000"/>
              </a:lnSpc>
              <a:spcBef>
                <a:spcPts val="0"/>
              </a:spcBef>
              <a:spcAft>
                <a:spcPts val="0"/>
              </a:spcAft>
              <a:buSzPts val="1400"/>
              <a:buChar char="■"/>
              <a:defRPr>
                <a:highlight>
                  <a:schemeClr val="lt1"/>
                </a:highlight>
              </a:defRPr>
            </a:lvl3pPr>
            <a:lvl4pPr indent="-317500" lvl="3" marL="1828800" algn="l">
              <a:lnSpc>
                <a:spcPct val="115000"/>
              </a:lnSpc>
              <a:spcBef>
                <a:spcPts val="0"/>
              </a:spcBef>
              <a:spcAft>
                <a:spcPts val="0"/>
              </a:spcAft>
              <a:buSzPts val="1400"/>
              <a:buChar char="●"/>
              <a:defRPr>
                <a:highlight>
                  <a:schemeClr val="lt1"/>
                </a:highlight>
              </a:defRPr>
            </a:lvl4pPr>
            <a:lvl5pPr indent="-317500" lvl="4" marL="2286000" algn="l">
              <a:lnSpc>
                <a:spcPct val="115000"/>
              </a:lnSpc>
              <a:spcBef>
                <a:spcPts val="0"/>
              </a:spcBef>
              <a:spcAft>
                <a:spcPts val="0"/>
              </a:spcAft>
              <a:buSzPts val="1400"/>
              <a:buChar char="○"/>
              <a:defRPr>
                <a:highlight>
                  <a:schemeClr val="lt1"/>
                </a:highlight>
              </a:defRPr>
            </a:lvl5pPr>
            <a:lvl6pPr indent="-317500" lvl="5" marL="2743200" algn="l">
              <a:lnSpc>
                <a:spcPct val="115000"/>
              </a:lnSpc>
              <a:spcBef>
                <a:spcPts val="0"/>
              </a:spcBef>
              <a:spcAft>
                <a:spcPts val="0"/>
              </a:spcAft>
              <a:buSzPts val="1400"/>
              <a:buChar char="■"/>
              <a:defRPr>
                <a:highlight>
                  <a:schemeClr val="lt1"/>
                </a:highlight>
              </a:defRPr>
            </a:lvl6pPr>
            <a:lvl7pPr indent="-317500" lvl="6" marL="3200400" algn="l">
              <a:lnSpc>
                <a:spcPct val="115000"/>
              </a:lnSpc>
              <a:spcBef>
                <a:spcPts val="0"/>
              </a:spcBef>
              <a:spcAft>
                <a:spcPts val="0"/>
              </a:spcAft>
              <a:buSzPts val="1400"/>
              <a:buChar char="●"/>
              <a:defRPr>
                <a:highlight>
                  <a:schemeClr val="lt1"/>
                </a:highlight>
              </a:defRPr>
            </a:lvl7pPr>
            <a:lvl8pPr indent="-317500" lvl="7" marL="3657600" algn="l">
              <a:lnSpc>
                <a:spcPct val="115000"/>
              </a:lnSpc>
              <a:spcBef>
                <a:spcPts val="0"/>
              </a:spcBef>
              <a:spcAft>
                <a:spcPts val="0"/>
              </a:spcAft>
              <a:buSzPts val="1400"/>
              <a:buChar char="○"/>
              <a:defRPr>
                <a:highlight>
                  <a:schemeClr val="lt1"/>
                </a:highlight>
              </a:defRPr>
            </a:lvl8pPr>
            <a:lvl9pPr indent="-317500" lvl="8" marL="4114800" algn="l">
              <a:lnSpc>
                <a:spcPct val="115000"/>
              </a:lnSpc>
              <a:spcBef>
                <a:spcPts val="0"/>
              </a:spcBef>
              <a:spcAft>
                <a:spcPts val="0"/>
              </a:spcAft>
              <a:buSzPts val="1400"/>
              <a:buChar char="■"/>
              <a:defRPr>
                <a:highlight>
                  <a:schemeClr val="lt1"/>
                </a:highlight>
              </a:defRPr>
            </a:lvl9pPr>
          </a:lstStyle>
          <a:p/>
        </p:txBody>
      </p:sp>
      <p:sp>
        <p:nvSpPr>
          <p:cNvPr id="44" name="Google Shape;44;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highlight>
                  <a:schemeClr val="dk1"/>
                </a:highlight>
              </a:defRPr>
            </a:lvl1pPr>
          </a:lstStyle>
          <a:p/>
        </p:txBody>
      </p:sp>
      <p:sp>
        <p:nvSpPr>
          <p:cNvPr id="47" name="Google Shape;47;p2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7" name="Google Shape;7;p19"/>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9pPr>
          </a:lstStyle>
          <a:p/>
        </p:txBody>
      </p:sp>
      <p:sp>
        <p:nvSpPr>
          <p:cNvPr id="8" name="Google Shape;8;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AN2e96kRpkFDj25PUQdyp6ZdkMNxqUwq/view?usp=sharing" TargetMode="External"/><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file/d/17qx0EBzGstxLD--yROgBg20BXPwNFz7r/view?usp=sharing"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rive.google.com/drive/folders/10exCnZuEf5eA3C1o4MPHazObJ2txxe0t?usp=sharing"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paloaltonetworks.com/cyberpedia/what-is-iot-security" TargetMode="External"/><Relationship Id="rId4" Type="http://schemas.openxmlformats.org/officeDocument/2006/relationships/hyperlink" Target="https://www.rapyder.com/blogs/top-10-iot-security-solutions-for-common-iot-security-issues/" TargetMode="External"/><Relationship Id="rId5" Type="http://schemas.openxmlformats.org/officeDocument/2006/relationships/hyperlink" Target="https://www.thalesgroup.com/en/markets/digital-identity-and-security/iot/iot-security" TargetMode="External"/><Relationship Id="rId6" Type="http://schemas.openxmlformats.org/officeDocument/2006/relationships/hyperlink" Target="https://www.techtarget.com/iotagenda/definition/IoT-security-Internet-of-Things-securit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rive.google.com/file/d/1XhaoJdJcSEvWAHdVSoFAJslS-wOBHVvL/view"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rive.google.com/file/d/1pl1lPMWEClW9w4bsEfjHuh_LXQoQYiyC/view?usp=sharing" TargetMode="External"/><Relationship Id="rId4" Type="http://schemas.openxmlformats.org/officeDocument/2006/relationships/image" Target="../media/image15.png"/><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247800" y="1460500"/>
            <a:ext cx="8835000" cy="116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100">
                <a:solidFill>
                  <a:srgbClr val="222222"/>
                </a:solidFill>
                <a:highlight>
                  <a:srgbClr val="FFFFFF"/>
                </a:highlight>
                <a:latin typeface="Arial"/>
                <a:ea typeface="Arial"/>
                <a:cs typeface="Arial"/>
                <a:sym typeface="Arial"/>
              </a:rPr>
              <a:t>SMART LIGHT HACK USING RASPBERRY PI AND NODEMCU</a:t>
            </a:r>
            <a:endParaRPr sz="3100">
              <a:solidFill>
                <a:srgbClr val="222222"/>
              </a:solidFill>
              <a:highlight>
                <a:srgbClr val="FFFFFF"/>
              </a:highlight>
              <a:latin typeface="Arial"/>
              <a:ea typeface="Arial"/>
              <a:cs typeface="Arial"/>
              <a:sym typeface="Arial"/>
            </a:endParaRPr>
          </a:p>
        </p:txBody>
      </p:sp>
      <p:sp>
        <p:nvSpPr>
          <p:cNvPr id="59" name="Google Shape;59;p1"/>
          <p:cNvSpPr txBox="1"/>
          <p:nvPr>
            <p:ph idx="1" type="subTitle"/>
          </p:nvPr>
        </p:nvSpPr>
        <p:spPr>
          <a:xfrm>
            <a:off x="247800" y="3672425"/>
            <a:ext cx="40185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88"/>
              <a:buNone/>
            </a:pPr>
            <a:r>
              <a:rPr lang="en" sz="1600">
                <a:latin typeface="Arial"/>
                <a:ea typeface="Arial"/>
                <a:cs typeface="Arial"/>
                <a:sym typeface="Arial"/>
              </a:rPr>
              <a:t>Shivam Maheshwari 		22mcs002</a:t>
            </a:r>
            <a:endParaRPr sz="1600">
              <a:latin typeface="Arial"/>
              <a:ea typeface="Arial"/>
              <a:cs typeface="Arial"/>
              <a:sym typeface="Arial"/>
            </a:endParaRPr>
          </a:p>
          <a:p>
            <a:pPr indent="0" lvl="0" marL="0" rtl="0" algn="l">
              <a:lnSpc>
                <a:spcPct val="80000"/>
              </a:lnSpc>
              <a:spcBef>
                <a:spcPts val="0"/>
              </a:spcBef>
              <a:spcAft>
                <a:spcPts val="0"/>
              </a:spcAft>
              <a:buSzPts val="688"/>
              <a:buNone/>
            </a:pPr>
            <a:r>
              <a:rPr lang="en" sz="1600">
                <a:latin typeface="Arial"/>
                <a:ea typeface="Arial"/>
                <a:cs typeface="Arial"/>
                <a:sym typeface="Arial"/>
              </a:rPr>
              <a:t>Shivangee Singh                    22mcs003</a:t>
            </a:r>
            <a:endParaRPr sz="1600">
              <a:latin typeface="Arial"/>
              <a:ea typeface="Arial"/>
              <a:cs typeface="Arial"/>
              <a:sym typeface="Arial"/>
            </a:endParaRPr>
          </a:p>
        </p:txBody>
      </p:sp>
      <p:sp>
        <p:nvSpPr>
          <p:cNvPr id="60" name="Google Shape;60;p1"/>
          <p:cNvSpPr txBox="1"/>
          <p:nvPr/>
        </p:nvSpPr>
        <p:spPr>
          <a:xfrm>
            <a:off x="3793200" y="144325"/>
            <a:ext cx="4910100" cy="1495200"/>
          </a:xfrm>
          <a:prstGeom prst="rect">
            <a:avLst/>
          </a:prstGeom>
          <a:noFill/>
          <a:ln>
            <a:noFill/>
          </a:ln>
        </p:spPr>
        <p:txBody>
          <a:bodyPr anchorCtr="0" anchor="t" bIns="91425" lIns="91425" spcFirstLastPara="1" rIns="91425" wrap="square" tIns="91425">
            <a:spAutoFit/>
          </a:bodyPr>
          <a:lstStyle/>
          <a:p>
            <a:pPr indent="0" lvl="0" marL="406400" marR="381000" rtl="0" algn="ctr">
              <a:lnSpc>
                <a:spcPct val="115000"/>
              </a:lnSpc>
              <a:spcBef>
                <a:spcPts val="40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The LNM Institute of Information Technology</a:t>
            </a:r>
            <a:endParaRPr b="0" i="0" sz="1850" u="none" cap="none" strike="noStrike">
              <a:solidFill>
                <a:srgbClr val="000000"/>
              </a:solidFill>
              <a:latin typeface="Arial"/>
              <a:ea typeface="Arial"/>
              <a:cs typeface="Arial"/>
              <a:sym typeface="Arial"/>
            </a:endParaRPr>
          </a:p>
          <a:p>
            <a:pPr indent="0" lvl="0" marL="406400" marR="406400" rtl="0" algn="l">
              <a:lnSpc>
                <a:spcPct val="115000"/>
              </a:lnSpc>
              <a:spcBef>
                <a:spcPts val="150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txBox="1"/>
          <p:nvPr>
            <p:ph type="ctrTitle"/>
          </p:nvPr>
        </p:nvSpPr>
        <p:spPr>
          <a:xfrm>
            <a:off x="4572000" y="3180950"/>
            <a:ext cx="4510800" cy="577800"/>
          </a:xfrm>
          <a:prstGeom prst="rect">
            <a:avLst/>
          </a:prstGeom>
          <a:solidFill>
            <a:srgbClr val="FFFFFF"/>
          </a:solid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ts val="6800"/>
              <a:buNone/>
            </a:pPr>
            <a:r>
              <a:t/>
            </a:r>
            <a:endParaRPr sz="1800">
              <a:solidFill>
                <a:srgbClr val="040C28"/>
              </a:solidFill>
              <a:latin typeface="Arial"/>
              <a:ea typeface="Arial"/>
              <a:cs typeface="Arial"/>
              <a:sym typeface="Arial"/>
            </a:endParaRPr>
          </a:p>
          <a:p>
            <a:pPr indent="0" lvl="0" marL="0" rtl="0" algn="l">
              <a:lnSpc>
                <a:spcPct val="100000"/>
              </a:lnSpc>
              <a:spcBef>
                <a:spcPts val="0"/>
              </a:spcBef>
              <a:spcAft>
                <a:spcPts val="0"/>
              </a:spcAft>
              <a:buSzPct val="377777"/>
              <a:buNone/>
            </a:pPr>
            <a:r>
              <a:t/>
            </a:r>
            <a:endParaRPr sz="2000">
              <a:solidFill>
                <a:srgbClr val="040C28"/>
              </a:solidFill>
              <a:latin typeface="Arial"/>
              <a:ea typeface="Arial"/>
              <a:cs typeface="Arial"/>
              <a:sym typeface="Arial"/>
            </a:endParaRPr>
          </a:p>
          <a:p>
            <a:pPr indent="0" lvl="0" marL="0" rtl="0" algn="l">
              <a:lnSpc>
                <a:spcPct val="100000"/>
              </a:lnSpc>
              <a:spcBef>
                <a:spcPts val="0"/>
              </a:spcBef>
              <a:spcAft>
                <a:spcPts val="0"/>
              </a:spcAft>
              <a:buSzPct val="377777"/>
              <a:buNone/>
            </a:pPr>
            <a:r>
              <a:rPr lang="en" sz="2000">
                <a:solidFill>
                  <a:srgbClr val="040C28"/>
                </a:solidFill>
                <a:latin typeface="Arial"/>
                <a:ea typeface="Arial"/>
                <a:cs typeface="Arial"/>
                <a:sym typeface="Arial"/>
              </a:rPr>
              <a:t>Supervised by</a:t>
            </a:r>
            <a:endParaRPr sz="2000">
              <a:solidFill>
                <a:srgbClr val="040C28"/>
              </a:solidFill>
              <a:latin typeface="Arial"/>
              <a:ea typeface="Arial"/>
              <a:cs typeface="Arial"/>
              <a:sym typeface="Arial"/>
            </a:endParaRPr>
          </a:p>
          <a:p>
            <a:pPr indent="0" lvl="0" marL="0" rtl="0" algn="l">
              <a:lnSpc>
                <a:spcPct val="100000"/>
              </a:lnSpc>
              <a:spcBef>
                <a:spcPts val="0"/>
              </a:spcBef>
              <a:spcAft>
                <a:spcPts val="0"/>
              </a:spcAft>
              <a:buSzPct val="377777"/>
              <a:buNone/>
            </a:pPr>
            <a:r>
              <a:rPr lang="en" sz="2000">
                <a:solidFill>
                  <a:srgbClr val="040C28"/>
                </a:solidFill>
                <a:latin typeface="Arial"/>
                <a:ea typeface="Arial"/>
                <a:cs typeface="Arial"/>
                <a:sym typeface="Arial"/>
              </a:rPr>
              <a:t>Dr. Ashish Kumar Dwivedi</a:t>
            </a:r>
            <a:endParaRPr sz="2000">
              <a:solidFill>
                <a:srgbClr val="040C28"/>
              </a:solidFill>
              <a:latin typeface="Arial"/>
              <a:ea typeface="Arial"/>
              <a:cs typeface="Arial"/>
              <a:sym typeface="Arial"/>
            </a:endParaRPr>
          </a:p>
          <a:p>
            <a:pPr indent="0" lvl="0" marL="0" rtl="0" algn="l">
              <a:lnSpc>
                <a:spcPct val="100000"/>
              </a:lnSpc>
              <a:spcBef>
                <a:spcPts val="0"/>
              </a:spcBef>
              <a:spcAft>
                <a:spcPts val="0"/>
              </a:spcAft>
              <a:buSzPct val="377777"/>
              <a:buNone/>
            </a:pPr>
            <a:r>
              <a:t/>
            </a:r>
            <a:endParaRPr sz="2000">
              <a:solidFill>
                <a:srgbClr val="040C28"/>
              </a:solidFill>
              <a:latin typeface="Arial"/>
              <a:ea typeface="Arial"/>
              <a:cs typeface="Arial"/>
              <a:sym typeface="Arial"/>
            </a:endParaRPr>
          </a:p>
          <a:p>
            <a:pPr indent="0" lvl="0" marL="0" rtl="0" algn="l">
              <a:lnSpc>
                <a:spcPct val="120000"/>
              </a:lnSpc>
              <a:spcBef>
                <a:spcPts val="0"/>
              </a:spcBef>
              <a:spcAft>
                <a:spcPts val="1200"/>
              </a:spcAft>
              <a:buSzPct val="328502"/>
              <a:buNone/>
            </a:pPr>
            <a:r>
              <a:t/>
            </a:r>
            <a:endParaRPr b="0" sz="2300">
              <a:solidFill>
                <a:srgbClr val="040C28"/>
              </a:solidFill>
              <a:highlight>
                <a:srgbClr val="FCFCF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2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sp>
        <p:nvSpPr>
          <p:cNvPr id="125" name="Google Shape;125;p10"/>
          <p:cNvSpPr txBox="1"/>
          <p:nvPr/>
        </p:nvSpPr>
        <p:spPr>
          <a:xfrm>
            <a:off x="338700" y="794775"/>
            <a:ext cx="8466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50"/>
              <a:buFont typeface="Arial"/>
              <a:buNone/>
            </a:pPr>
            <a:r>
              <a:rPr b="1" i="0" lang="en" sz="1450" u="none" cap="none" strike="noStrike">
                <a:solidFill>
                  <a:srgbClr val="84878E"/>
                </a:solidFill>
                <a:highlight>
                  <a:srgbClr val="FFFFFF"/>
                </a:highlight>
                <a:latin typeface="Trebuchet MS"/>
                <a:ea typeface="Trebuchet MS"/>
                <a:cs typeface="Trebuchet MS"/>
                <a:sym typeface="Trebuchet MS"/>
              </a:rPr>
              <a:t>Level-2 Code available on this link: </a:t>
            </a:r>
            <a:r>
              <a:rPr b="1" i="0" lang="en" sz="1450" u="sng" cap="none" strike="noStrike">
                <a:solidFill>
                  <a:schemeClr val="hlink"/>
                </a:solidFill>
                <a:highlight>
                  <a:srgbClr val="FFFFFF"/>
                </a:highlight>
                <a:latin typeface="Trebuchet MS"/>
                <a:ea typeface="Trebuchet MS"/>
                <a:cs typeface="Trebuchet MS"/>
                <a:sym typeface="Trebuchet MS"/>
                <a:hlinkClick r:id="rId3"/>
              </a:rPr>
              <a:t>https://drive.google.com/file/d/1AN2e96kRpkFDj25PUQdyp6ZdkMNxqUwq/view?usp=sharing</a:t>
            </a:r>
            <a:endParaRPr b="0" i="0" sz="2100" u="none" cap="none" strike="noStrike">
              <a:solidFill>
                <a:schemeClr val="dk2"/>
              </a:solidFill>
              <a:latin typeface="Playfair Display"/>
              <a:ea typeface="Playfair Display"/>
              <a:cs typeface="Playfair Display"/>
              <a:sym typeface="Playfair Display"/>
            </a:endParaRPr>
          </a:p>
        </p:txBody>
      </p:sp>
      <p:pic>
        <p:nvPicPr>
          <p:cNvPr id="126" name="Google Shape;126;p10"/>
          <p:cNvPicPr preferRelativeResize="0"/>
          <p:nvPr/>
        </p:nvPicPr>
        <p:blipFill rotWithShape="1">
          <a:blip r:embed="rId4">
            <a:alphaModFix/>
          </a:blip>
          <a:srcRect b="0" l="0" r="0" t="0"/>
          <a:stretch/>
        </p:blipFill>
        <p:spPr>
          <a:xfrm>
            <a:off x="443850" y="2019675"/>
            <a:ext cx="5882051" cy="2971425"/>
          </a:xfrm>
          <a:prstGeom prst="rect">
            <a:avLst/>
          </a:prstGeom>
          <a:noFill/>
          <a:ln>
            <a:noFill/>
          </a:ln>
        </p:spPr>
      </p:pic>
      <p:pic>
        <p:nvPicPr>
          <p:cNvPr id="127" name="Google Shape;127;p10"/>
          <p:cNvPicPr preferRelativeResize="0"/>
          <p:nvPr/>
        </p:nvPicPr>
        <p:blipFill rotWithShape="1">
          <a:blip r:embed="rId5">
            <a:alphaModFix/>
          </a:blip>
          <a:srcRect b="0" l="0" r="0" t="0"/>
          <a:stretch/>
        </p:blipFill>
        <p:spPr>
          <a:xfrm>
            <a:off x="6478300" y="2019675"/>
            <a:ext cx="2513300" cy="297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2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pic>
        <p:nvPicPr>
          <p:cNvPr id="133" name="Google Shape;133;p11"/>
          <p:cNvPicPr preferRelativeResize="0"/>
          <p:nvPr/>
        </p:nvPicPr>
        <p:blipFill rotWithShape="1">
          <a:blip r:embed="rId3">
            <a:alphaModFix/>
          </a:blip>
          <a:srcRect b="0" l="0" r="0" t="0"/>
          <a:stretch/>
        </p:blipFill>
        <p:spPr>
          <a:xfrm>
            <a:off x="426575" y="879700"/>
            <a:ext cx="4586399" cy="4107150"/>
          </a:xfrm>
          <a:prstGeom prst="rect">
            <a:avLst/>
          </a:prstGeom>
          <a:noFill/>
          <a:ln>
            <a:noFill/>
          </a:ln>
        </p:spPr>
      </p:pic>
      <p:pic>
        <p:nvPicPr>
          <p:cNvPr id="134" name="Google Shape;134;p11"/>
          <p:cNvPicPr preferRelativeResize="0"/>
          <p:nvPr/>
        </p:nvPicPr>
        <p:blipFill rotWithShape="1">
          <a:blip r:embed="rId4">
            <a:alphaModFix/>
          </a:blip>
          <a:srcRect b="0" l="0" r="0" t="0"/>
          <a:stretch/>
        </p:blipFill>
        <p:spPr>
          <a:xfrm>
            <a:off x="5520800" y="879700"/>
            <a:ext cx="3264924" cy="410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3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sp>
        <p:nvSpPr>
          <p:cNvPr id="140" name="Google Shape;140;p12"/>
          <p:cNvSpPr txBox="1"/>
          <p:nvPr/>
        </p:nvSpPr>
        <p:spPr>
          <a:xfrm>
            <a:off x="423325" y="860050"/>
            <a:ext cx="8466600" cy="7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84878E"/>
                </a:solidFill>
                <a:highlight>
                  <a:srgbClr val="FFFFFF"/>
                </a:highlight>
                <a:latin typeface="Trebuchet MS"/>
                <a:ea typeface="Trebuchet MS"/>
                <a:cs typeface="Trebuchet MS"/>
                <a:sym typeface="Trebuchet MS"/>
              </a:rPr>
              <a:t>In level 3 we will increase security level by using encryption technique here we will encrypt user credentials so that attacker will not able to use user credentials. But here attacker will use Fiddler tool used for packet capturing and have the capability of replaying the captured packet, here attacker will replay the packet which is used for control the smart led.</a:t>
            </a:r>
            <a:endParaRPr b="0" i="0" sz="1800" u="none" cap="none" strike="noStrike">
              <a:solidFill>
                <a:schemeClr val="dk2"/>
              </a:solidFill>
              <a:latin typeface="Playfair Display"/>
              <a:ea typeface="Playfair Display"/>
              <a:cs typeface="Playfair Display"/>
              <a:sym typeface="Playfair Display"/>
            </a:endParaRPr>
          </a:p>
        </p:txBody>
      </p:sp>
      <p:pic>
        <p:nvPicPr>
          <p:cNvPr id="141" name="Google Shape;141;p12"/>
          <p:cNvPicPr preferRelativeResize="0"/>
          <p:nvPr/>
        </p:nvPicPr>
        <p:blipFill rotWithShape="1">
          <a:blip r:embed="rId3">
            <a:alphaModFix/>
          </a:blip>
          <a:srcRect b="0" l="0" r="0" t="0"/>
          <a:stretch/>
        </p:blipFill>
        <p:spPr>
          <a:xfrm>
            <a:off x="504875" y="1789300"/>
            <a:ext cx="3920625" cy="3262849"/>
          </a:xfrm>
          <a:prstGeom prst="rect">
            <a:avLst/>
          </a:prstGeom>
          <a:noFill/>
          <a:ln>
            <a:noFill/>
          </a:ln>
        </p:spPr>
      </p:pic>
      <p:pic>
        <p:nvPicPr>
          <p:cNvPr id="142" name="Google Shape;142;p12"/>
          <p:cNvPicPr preferRelativeResize="0"/>
          <p:nvPr/>
        </p:nvPicPr>
        <p:blipFill rotWithShape="1">
          <a:blip r:embed="rId4">
            <a:alphaModFix/>
          </a:blip>
          <a:srcRect b="0" l="0" r="0" t="0"/>
          <a:stretch/>
        </p:blipFill>
        <p:spPr>
          <a:xfrm>
            <a:off x="4705505" y="1789300"/>
            <a:ext cx="4016207" cy="3262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3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sp>
        <p:nvSpPr>
          <p:cNvPr id="148" name="Google Shape;148;p13"/>
          <p:cNvSpPr txBox="1"/>
          <p:nvPr/>
        </p:nvSpPr>
        <p:spPr>
          <a:xfrm>
            <a:off x="423325" y="860050"/>
            <a:ext cx="8466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1" i="0" lang="en" sz="1450" u="none" cap="none" strike="noStrike">
                <a:solidFill>
                  <a:srgbClr val="84878E"/>
                </a:solidFill>
                <a:highlight>
                  <a:schemeClr val="lt1"/>
                </a:highlight>
                <a:latin typeface="Trebuchet MS"/>
                <a:ea typeface="Trebuchet MS"/>
                <a:cs typeface="Trebuchet MS"/>
                <a:sym typeface="Trebuchet MS"/>
              </a:rPr>
              <a:t>Level-3 Code available on this link: </a:t>
            </a:r>
            <a:endParaRPr b="1" i="0" sz="1450" u="none" cap="none" strike="noStrike">
              <a:solidFill>
                <a:srgbClr val="84878E"/>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50"/>
              <a:buFont typeface="Arial"/>
              <a:buNone/>
            </a:pPr>
            <a:r>
              <a:rPr b="1" i="0" lang="en" sz="1450" u="sng" cap="none" strike="noStrike">
                <a:solidFill>
                  <a:schemeClr val="hlink"/>
                </a:solidFill>
                <a:highlight>
                  <a:srgbClr val="FFFFFF"/>
                </a:highlight>
                <a:latin typeface="Trebuchet MS"/>
                <a:ea typeface="Trebuchet MS"/>
                <a:cs typeface="Trebuchet MS"/>
                <a:sym typeface="Trebuchet MS"/>
                <a:hlinkClick r:id="rId3"/>
              </a:rPr>
              <a:t>https://drive.google.com/file/d/17qx0EBzGstxLD--yROgBg20BXPwNFz7r/view?usp=sharing</a:t>
            </a:r>
            <a:endParaRPr b="1" i="0" sz="1450" u="none" cap="none" strike="noStrike">
              <a:solidFill>
                <a:schemeClr val="dk2"/>
              </a:solidFill>
              <a:latin typeface="Playfair Display"/>
              <a:ea typeface="Playfair Display"/>
              <a:cs typeface="Playfair Display"/>
              <a:sym typeface="Playfair Display"/>
            </a:endParaRPr>
          </a:p>
        </p:txBody>
      </p:sp>
      <p:pic>
        <p:nvPicPr>
          <p:cNvPr id="149" name="Google Shape;149;p13"/>
          <p:cNvPicPr preferRelativeResize="0"/>
          <p:nvPr/>
        </p:nvPicPr>
        <p:blipFill rotWithShape="1">
          <a:blip r:embed="rId4">
            <a:alphaModFix/>
          </a:blip>
          <a:srcRect b="0" l="0" r="0" t="0"/>
          <a:stretch/>
        </p:blipFill>
        <p:spPr>
          <a:xfrm>
            <a:off x="478750" y="1728250"/>
            <a:ext cx="8293924" cy="326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3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pic>
        <p:nvPicPr>
          <p:cNvPr id="155" name="Google Shape;155;p14"/>
          <p:cNvPicPr preferRelativeResize="0"/>
          <p:nvPr/>
        </p:nvPicPr>
        <p:blipFill rotWithShape="1">
          <a:blip r:embed="rId3">
            <a:alphaModFix/>
          </a:blip>
          <a:srcRect b="0" l="0" r="0" t="0"/>
          <a:stretch/>
        </p:blipFill>
        <p:spPr>
          <a:xfrm>
            <a:off x="374300" y="1059312"/>
            <a:ext cx="4619884" cy="3024876"/>
          </a:xfrm>
          <a:prstGeom prst="rect">
            <a:avLst/>
          </a:prstGeom>
          <a:noFill/>
          <a:ln>
            <a:noFill/>
          </a:ln>
        </p:spPr>
      </p:pic>
      <p:pic>
        <p:nvPicPr>
          <p:cNvPr id="156" name="Google Shape;156;p14"/>
          <p:cNvPicPr preferRelativeResize="0"/>
          <p:nvPr/>
        </p:nvPicPr>
        <p:blipFill rotWithShape="1">
          <a:blip r:embed="rId4">
            <a:alphaModFix/>
          </a:blip>
          <a:srcRect b="0" l="0" r="0" t="0"/>
          <a:stretch/>
        </p:blipFill>
        <p:spPr>
          <a:xfrm>
            <a:off x="5301205" y="1166900"/>
            <a:ext cx="3703446" cy="30248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5"/>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3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pic>
        <p:nvPicPr>
          <p:cNvPr id="162" name="Google Shape;162;p15"/>
          <p:cNvPicPr preferRelativeResize="0"/>
          <p:nvPr/>
        </p:nvPicPr>
        <p:blipFill rotWithShape="1">
          <a:blip r:embed="rId3">
            <a:alphaModFix/>
          </a:blip>
          <a:srcRect b="0" l="0" r="0" t="0"/>
          <a:stretch/>
        </p:blipFill>
        <p:spPr>
          <a:xfrm>
            <a:off x="296350" y="887550"/>
            <a:ext cx="5787450" cy="3864325"/>
          </a:xfrm>
          <a:prstGeom prst="rect">
            <a:avLst/>
          </a:prstGeom>
          <a:noFill/>
          <a:ln>
            <a:noFill/>
          </a:ln>
        </p:spPr>
      </p:pic>
      <p:pic>
        <p:nvPicPr>
          <p:cNvPr id="163" name="Google Shape;163;p15"/>
          <p:cNvPicPr preferRelativeResize="0"/>
          <p:nvPr/>
        </p:nvPicPr>
        <p:blipFill rotWithShape="1">
          <a:blip r:embed="rId4">
            <a:alphaModFix/>
          </a:blip>
          <a:srcRect b="0" l="0" r="0" t="0"/>
          <a:stretch/>
        </p:blipFill>
        <p:spPr>
          <a:xfrm>
            <a:off x="6248750" y="992475"/>
            <a:ext cx="2797825" cy="375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311700" y="445025"/>
            <a:ext cx="8520600" cy="572700"/>
          </a:xfrm>
          <a:prstGeom prst="rect">
            <a:avLst/>
          </a:prstGeom>
          <a:solidFill>
            <a:schemeClr val="dk1"/>
          </a:solidFill>
          <a:ln>
            <a:noFill/>
          </a:ln>
        </p:spPr>
        <p:txBody>
          <a:bodyPr anchorCtr="0" anchor="t" bIns="91425" lIns="91425" spcFirstLastPara="1" rIns="91425" wrap="square" tIns="91425">
            <a:normAutofit/>
          </a:bodyPr>
          <a:lstStyle/>
          <a:p>
            <a:pPr indent="0" lvl="0" marL="0" rtl="0" algn="l">
              <a:lnSpc>
                <a:spcPct val="110000"/>
              </a:lnSpc>
              <a:spcBef>
                <a:spcPts val="0"/>
              </a:spcBef>
              <a:spcAft>
                <a:spcPts val="400"/>
              </a:spcAft>
              <a:buClr>
                <a:schemeClr val="dk2"/>
              </a:buClr>
              <a:buSzPts val="770"/>
              <a:buFont typeface="Arial"/>
              <a:buNone/>
            </a:pPr>
            <a:r>
              <a:rPr lang="en" sz="1900">
                <a:solidFill>
                  <a:srgbClr val="222222"/>
                </a:solidFill>
                <a:highlight>
                  <a:srgbClr val="FFFFFF"/>
                </a:highlight>
                <a:latin typeface="Arial"/>
                <a:ea typeface="Arial"/>
                <a:cs typeface="Arial"/>
                <a:sym typeface="Arial"/>
              </a:rPr>
              <a:t>Final Patch :</a:t>
            </a:r>
            <a:endParaRPr sz="3700"/>
          </a:p>
        </p:txBody>
      </p:sp>
      <p:sp>
        <p:nvSpPr>
          <p:cNvPr id="169" name="Google Shape;169;p16"/>
          <p:cNvSpPr txBox="1"/>
          <p:nvPr>
            <p:ph idx="1" type="body"/>
          </p:nvPr>
        </p:nvSpPr>
        <p:spPr>
          <a:xfrm>
            <a:off x="311700" y="1017725"/>
            <a:ext cx="8520600" cy="38187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200">
                <a:solidFill>
                  <a:srgbClr val="222222"/>
                </a:solidFill>
                <a:highlight>
                  <a:srgbClr val="FFFFFF"/>
                </a:highlight>
                <a:latin typeface="Arial"/>
                <a:ea typeface="Arial"/>
                <a:cs typeface="Arial"/>
                <a:sym typeface="Arial"/>
              </a:rPr>
              <a:t>In final patch we will use access token along with encrypted user credentials so will not able do any type of attack rather it be packet capturing, packet replay – because replay packet token will not match &amp;amp; packet get refused.</a:t>
            </a:r>
            <a:endParaRPr sz="1200">
              <a:solidFill>
                <a:srgbClr val="222222"/>
              </a:solidFill>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2"/>
              </a:buClr>
              <a:buSzPts val="1100"/>
              <a:buFont typeface="Arial"/>
              <a:buNone/>
            </a:pPr>
            <a:r>
              <a:rPr b="1" lang="en" sz="1450">
                <a:solidFill>
                  <a:srgbClr val="84878E"/>
                </a:solidFill>
                <a:highlight>
                  <a:schemeClr val="lt1"/>
                </a:highlight>
                <a:latin typeface="Trebuchet MS"/>
                <a:ea typeface="Trebuchet MS"/>
                <a:cs typeface="Trebuchet MS"/>
                <a:sym typeface="Trebuchet MS"/>
              </a:rPr>
              <a:t>Final Patch Code available on this link: </a:t>
            </a:r>
            <a:r>
              <a:rPr b="1" lang="en" sz="1450" u="sng">
                <a:solidFill>
                  <a:schemeClr val="hlink"/>
                </a:solidFill>
                <a:highlight>
                  <a:schemeClr val="lt1"/>
                </a:highlight>
                <a:latin typeface="Trebuchet MS"/>
                <a:ea typeface="Trebuchet MS"/>
                <a:cs typeface="Trebuchet MS"/>
                <a:sym typeface="Trebuchet MS"/>
                <a:hlinkClick r:id="rId3"/>
              </a:rPr>
              <a:t>https://drive.google.com/drive/folders/10exCnZuEf5eA3C1o4MPHazObJ2txxe0t?usp=sharing</a:t>
            </a:r>
            <a:endParaRPr b="1"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1200"/>
              </a:spcAft>
              <a:buSzPts val="770"/>
              <a:buNone/>
            </a:pPr>
            <a:r>
              <a:t/>
            </a:r>
            <a:endParaRPr sz="1200">
              <a:solidFill>
                <a:srgbClr val="222222"/>
              </a:solidFill>
              <a:highlight>
                <a:srgbClr val="FFFFFF"/>
              </a:highlight>
              <a:latin typeface="Arial"/>
              <a:ea typeface="Arial"/>
              <a:cs typeface="Arial"/>
              <a:sym typeface="Arial"/>
            </a:endParaRPr>
          </a:p>
        </p:txBody>
      </p:sp>
      <p:pic>
        <p:nvPicPr>
          <p:cNvPr id="170" name="Google Shape;170;p16"/>
          <p:cNvPicPr preferRelativeResize="0"/>
          <p:nvPr/>
        </p:nvPicPr>
        <p:blipFill rotWithShape="1">
          <a:blip r:embed="rId4">
            <a:alphaModFix/>
          </a:blip>
          <a:srcRect b="0" l="0" r="0" t="0"/>
          <a:stretch/>
        </p:blipFill>
        <p:spPr>
          <a:xfrm>
            <a:off x="2463450" y="2234800"/>
            <a:ext cx="3916524" cy="254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176" name="Google Shape;176;p1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u="sng">
                <a:solidFill>
                  <a:schemeClr val="hlink"/>
                </a:solidFill>
                <a:hlinkClick r:id="rId3"/>
              </a:rPr>
              <a:t>https://www.paloaltonetworks.com/cyberpedia/what-is-iot-security</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4"/>
              </a:rPr>
              <a:t>https://www.rapyder.com/blogs/top-10-iot-security-solutions-for-common-iot-security-issues/</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5"/>
              </a:rPr>
              <a:t>https://www.thalesgroup.com/en/markets/digital-identity-and-security/iot/iot-security</a:t>
            </a:r>
            <a:endParaRPr/>
          </a:p>
          <a:p>
            <a:pPr indent="-342900" lvl="0" marL="457200" rtl="0" algn="l">
              <a:lnSpc>
                <a:spcPct val="115000"/>
              </a:lnSpc>
              <a:spcBef>
                <a:spcPts val="0"/>
              </a:spcBef>
              <a:spcAft>
                <a:spcPts val="0"/>
              </a:spcAft>
              <a:buSzPts val="1800"/>
              <a:buAutoNum type="arabicPeriod"/>
            </a:pPr>
            <a:r>
              <a:rPr lang="en" u="sng">
                <a:solidFill>
                  <a:schemeClr val="hlink"/>
                </a:solidFill>
                <a:hlinkClick r:id="rId6"/>
              </a:rPr>
              <a:t>https://www.techtarget.com/iotagenda/definition/IoT-security-Internet-of-Things-security</a:t>
            </a:r>
            <a:endParaRPr/>
          </a:p>
          <a:p>
            <a:pPr indent="0" lvl="0" marL="45720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11700" y="16852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4000"/>
              <a:t>Thank you</a:t>
            </a:r>
            <a:endParaRPr sz="4000"/>
          </a:p>
          <a:p>
            <a:pPr indent="0" lvl="0" marL="0" rtl="0" algn="ctr">
              <a:lnSpc>
                <a:spcPct val="100000"/>
              </a:lnSpc>
              <a:spcBef>
                <a:spcPts val="0"/>
              </a:spcBef>
              <a:spcAft>
                <a:spcPts val="0"/>
              </a:spcAft>
              <a:buSzPts val="990"/>
              <a:buNone/>
            </a:pPr>
            <a:r>
              <a:rPr lang="en" sz="4000"/>
              <a:t>Have a Nice Day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Presentation Outline</a:t>
            </a:r>
            <a:endParaRPr/>
          </a:p>
        </p:txBody>
      </p:sp>
      <p:sp>
        <p:nvSpPr>
          <p:cNvPr id="67" name="Google Shape;67;p2"/>
          <p:cNvSpPr txBox="1"/>
          <p:nvPr>
            <p:ph idx="1" type="body"/>
          </p:nvPr>
        </p:nvSpPr>
        <p:spPr>
          <a:xfrm>
            <a:off x="311700" y="509725"/>
            <a:ext cx="8520600" cy="33348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t/>
            </a:r>
            <a:endParaRPr sz="2570"/>
          </a:p>
          <a:p>
            <a:pPr indent="-391795" lvl="0" marL="457200" rtl="0" algn="just">
              <a:lnSpc>
                <a:spcPct val="95000"/>
              </a:lnSpc>
              <a:spcBef>
                <a:spcPts val="1200"/>
              </a:spcBef>
              <a:spcAft>
                <a:spcPts val="0"/>
              </a:spcAft>
              <a:buSzPts val="2570"/>
              <a:buAutoNum type="arabicPeriod"/>
            </a:pPr>
            <a:r>
              <a:rPr lang="en" sz="2570"/>
              <a:t>What is IoT Security?</a:t>
            </a:r>
            <a:endParaRPr sz="2570"/>
          </a:p>
          <a:p>
            <a:pPr indent="-391795" lvl="0" marL="457200" rtl="0" algn="just">
              <a:lnSpc>
                <a:spcPct val="95000"/>
              </a:lnSpc>
              <a:spcBef>
                <a:spcPts val="0"/>
              </a:spcBef>
              <a:spcAft>
                <a:spcPts val="0"/>
              </a:spcAft>
              <a:buSzPts val="2570"/>
              <a:buAutoNum type="arabicPeriod"/>
            </a:pPr>
            <a:r>
              <a:rPr lang="en" sz="2570"/>
              <a:t>Problem with Iot Devices</a:t>
            </a:r>
            <a:endParaRPr sz="2570"/>
          </a:p>
          <a:p>
            <a:pPr indent="-391795" lvl="0" marL="457200" rtl="0" algn="just">
              <a:lnSpc>
                <a:spcPct val="95000"/>
              </a:lnSpc>
              <a:spcBef>
                <a:spcPts val="0"/>
              </a:spcBef>
              <a:spcAft>
                <a:spcPts val="0"/>
              </a:spcAft>
              <a:buSzPts val="2570"/>
              <a:buAutoNum type="arabicPeriod"/>
            </a:pPr>
            <a:r>
              <a:rPr lang="en" sz="2570"/>
              <a:t>IoT Security Project </a:t>
            </a:r>
            <a:endParaRPr sz="2570"/>
          </a:p>
          <a:p>
            <a:pPr indent="-391795" lvl="0" marL="457200" rtl="0" algn="just">
              <a:lnSpc>
                <a:spcPct val="95000"/>
              </a:lnSpc>
              <a:spcBef>
                <a:spcPts val="0"/>
              </a:spcBef>
              <a:spcAft>
                <a:spcPts val="0"/>
              </a:spcAft>
              <a:buSzPts val="2570"/>
              <a:buAutoNum type="arabicPeriod"/>
            </a:pPr>
            <a:r>
              <a:rPr lang="en" sz="2570"/>
              <a:t>Component Needed</a:t>
            </a:r>
            <a:endParaRPr sz="2570"/>
          </a:p>
          <a:p>
            <a:pPr indent="-391795" lvl="0" marL="457200" rtl="0" algn="just">
              <a:lnSpc>
                <a:spcPct val="95000"/>
              </a:lnSpc>
              <a:spcBef>
                <a:spcPts val="0"/>
              </a:spcBef>
              <a:spcAft>
                <a:spcPts val="0"/>
              </a:spcAft>
              <a:buSzPts val="2570"/>
              <a:buAutoNum type="arabicPeriod"/>
            </a:pPr>
            <a:r>
              <a:rPr lang="en" sz="2570"/>
              <a:t>Level-1 Hack</a:t>
            </a:r>
            <a:endParaRPr sz="2570"/>
          </a:p>
          <a:p>
            <a:pPr indent="-391795" lvl="0" marL="457200" rtl="0" algn="just">
              <a:lnSpc>
                <a:spcPct val="95000"/>
              </a:lnSpc>
              <a:spcBef>
                <a:spcPts val="0"/>
              </a:spcBef>
              <a:spcAft>
                <a:spcPts val="0"/>
              </a:spcAft>
              <a:buSzPts val="2570"/>
              <a:buAutoNum type="arabicPeriod"/>
            </a:pPr>
            <a:r>
              <a:rPr lang="en" sz="2570"/>
              <a:t>Level-2 Hack</a:t>
            </a:r>
            <a:endParaRPr sz="2570"/>
          </a:p>
          <a:p>
            <a:pPr indent="-391795" lvl="0" marL="457200" rtl="0" algn="just">
              <a:lnSpc>
                <a:spcPct val="95000"/>
              </a:lnSpc>
              <a:spcBef>
                <a:spcPts val="0"/>
              </a:spcBef>
              <a:spcAft>
                <a:spcPts val="0"/>
              </a:spcAft>
              <a:buSzPts val="2570"/>
              <a:buAutoNum type="arabicPeriod"/>
            </a:pPr>
            <a:r>
              <a:rPr lang="en" sz="2570"/>
              <a:t>Level-3 Hack</a:t>
            </a:r>
            <a:endParaRPr sz="2570"/>
          </a:p>
          <a:p>
            <a:pPr indent="-391795" lvl="0" marL="457200" rtl="0" algn="just">
              <a:lnSpc>
                <a:spcPct val="95000"/>
              </a:lnSpc>
              <a:spcBef>
                <a:spcPts val="0"/>
              </a:spcBef>
              <a:spcAft>
                <a:spcPts val="0"/>
              </a:spcAft>
              <a:buSzPts val="2570"/>
              <a:buAutoNum type="arabicPeriod"/>
            </a:pPr>
            <a:r>
              <a:rPr lang="en" sz="2570"/>
              <a:t>Final Patch</a:t>
            </a:r>
            <a:endParaRPr sz="2570"/>
          </a:p>
          <a:p>
            <a:pPr indent="-391795" lvl="0" marL="457200" rtl="0" algn="just">
              <a:lnSpc>
                <a:spcPct val="95000"/>
              </a:lnSpc>
              <a:spcBef>
                <a:spcPts val="0"/>
              </a:spcBef>
              <a:spcAft>
                <a:spcPts val="0"/>
              </a:spcAft>
              <a:buSzPts val="2570"/>
              <a:buAutoNum type="arabicPeriod"/>
            </a:pPr>
            <a:r>
              <a:rPr lang="en" sz="2570"/>
              <a:t>References</a:t>
            </a:r>
            <a:endParaRPr sz="2570"/>
          </a:p>
          <a:p>
            <a:pPr indent="0" lvl="0" marL="0" rtl="0" algn="just">
              <a:lnSpc>
                <a:spcPct val="95000"/>
              </a:lnSpc>
              <a:spcBef>
                <a:spcPts val="1200"/>
              </a:spcBef>
              <a:spcAft>
                <a:spcPts val="1200"/>
              </a:spcAft>
              <a:buSzPts val="935"/>
              <a:buNone/>
            </a:pPr>
            <a:r>
              <a:t/>
            </a:r>
            <a:endParaRPr sz="223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IoT Security </a:t>
            </a:r>
            <a:endParaRPr/>
          </a:p>
        </p:txBody>
      </p:sp>
      <p:sp>
        <p:nvSpPr>
          <p:cNvPr id="73" name="Google Shape;73;p3"/>
          <p:cNvSpPr txBox="1"/>
          <p:nvPr/>
        </p:nvSpPr>
        <p:spPr>
          <a:xfrm>
            <a:off x="412750" y="1248850"/>
            <a:ext cx="4445100" cy="3978900"/>
          </a:xfrm>
          <a:prstGeom prst="rect">
            <a:avLst/>
          </a:prstGeom>
          <a:noFill/>
          <a:ln>
            <a:noFill/>
          </a:ln>
        </p:spPr>
        <p:txBody>
          <a:bodyPr anchorCtr="0" anchor="t" bIns="91425" lIns="91425" spcFirstLastPara="1" rIns="91425" wrap="square" tIns="91425">
            <a:spAutoFit/>
          </a:bodyPr>
          <a:lstStyle/>
          <a:p>
            <a:pPr indent="-320675" lvl="0" marL="457200" marR="0" rtl="0" algn="just">
              <a:lnSpc>
                <a:spcPct val="100000"/>
              </a:lnSpc>
              <a:spcBef>
                <a:spcPts val="0"/>
              </a:spcBef>
              <a:spcAft>
                <a:spcPts val="0"/>
              </a:spcAft>
              <a:buClr>
                <a:srgbClr val="6C6C6C"/>
              </a:buClr>
              <a:buSzPts val="1450"/>
              <a:buFont typeface="Roboto"/>
              <a:buChar char="●"/>
            </a:pPr>
            <a:r>
              <a:rPr b="0" i="0" lang="en" sz="1450" u="none" cap="none" strike="noStrike">
                <a:solidFill>
                  <a:srgbClr val="6C6C6C"/>
                </a:solidFill>
                <a:highlight>
                  <a:srgbClr val="FFFFFF"/>
                </a:highlight>
                <a:latin typeface="Roboto"/>
                <a:ea typeface="Roboto"/>
                <a:cs typeface="Roboto"/>
                <a:sym typeface="Roboto"/>
              </a:rPr>
              <a:t>IoT security is the area of endeavor concerned with safeguarding connected devices and networks in the Internet of things.</a:t>
            </a:r>
            <a:endParaRPr b="0" i="0" sz="1450" u="none" cap="none" strike="noStrike">
              <a:solidFill>
                <a:srgbClr val="6C6C6C"/>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450"/>
              <a:buFont typeface="Arial"/>
              <a:buNone/>
            </a:pPr>
            <a:r>
              <a:t/>
            </a:r>
            <a:endParaRPr b="0" i="0" sz="1450" u="none" cap="none" strike="noStrike">
              <a:solidFill>
                <a:srgbClr val="6C6C6C"/>
              </a:solidFill>
              <a:highlight>
                <a:srgbClr val="FFFFFF"/>
              </a:highlight>
              <a:latin typeface="Roboto"/>
              <a:ea typeface="Roboto"/>
              <a:cs typeface="Roboto"/>
              <a:sym typeface="Roboto"/>
            </a:endParaRPr>
          </a:p>
          <a:p>
            <a:pPr indent="-320675" lvl="0" marL="457200" marR="0" rtl="0" algn="just">
              <a:lnSpc>
                <a:spcPct val="100000"/>
              </a:lnSpc>
              <a:spcBef>
                <a:spcPts val="0"/>
              </a:spcBef>
              <a:spcAft>
                <a:spcPts val="0"/>
              </a:spcAft>
              <a:buClr>
                <a:srgbClr val="6C6C6C"/>
              </a:buClr>
              <a:buSzPts val="1450"/>
              <a:buFont typeface="Roboto"/>
              <a:buChar char="●"/>
            </a:pPr>
            <a:r>
              <a:rPr b="0" i="0" lang="en" sz="1450" u="none" cap="none" strike="noStrike">
                <a:solidFill>
                  <a:srgbClr val="6C6C6C"/>
                </a:solidFill>
                <a:highlight>
                  <a:srgbClr val="FFFFFF"/>
                </a:highlight>
                <a:latin typeface="Roboto"/>
                <a:ea typeface="Roboto"/>
                <a:cs typeface="Roboto"/>
                <a:sym typeface="Roboto"/>
              </a:rPr>
              <a:t>The Internet of Things involves the increasing prevalence of objects and entities – known, in this context as things — provided with unique identifiers and the ability to automatically transfer data over a network. Much of the increase in IoT communication comes from computing devices and embedded sensor systems used in industrial machine-to-machine (M2M) communication, smart energy grids, home and building automation, vehicle to vehicle communication and wearable computing devices. </a:t>
            </a:r>
            <a:endParaRPr b="0" i="0" sz="1450" u="none" cap="none" strike="noStrike">
              <a:solidFill>
                <a:srgbClr val="6C6C6C"/>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50"/>
              <a:buFont typeface="Arial"/>
              <a:buNone/>
            </a:pPr>
            <a:r>
              <a:t/>
            </a:r>
            <a:endParaRPr b="0" i="0" sz="1450" u="none" cap="none" strike="noStrike">
              <a:solidFill>
                <a:srgbClr val="6C6C6C"/>
              </a:solidFill>
              <a:highlight>
                <a:srgbClr val="FFFFFF"/>
              </a:highlight>
              <a:latin typeface="Roboto"/>
              <a:ea typeface="Roboto"/>
              <a:cs typeface="Roboto"/>
              <a:sym typeface="Roboto"/>
            </a:endParaRPr>
          </a:p>
        </p:txBody>
      </p:sp>
      <p:pic>
        <p:nvPicPr>
          <p:cNvPr id="74" name="Google Shape;74;p3"/>
          <p:cNvPicPr preferRelativeResize="0"/>
          <p:nvPr/>
        </p:nvPicPr>
        <p:blipFill rotWithShape="1">
          <a:blip r:embed="rId3">
            <a:alphaModFix/>
          </a:blip>
          <a:srcRect b="0" l="0" r="0" t="0"/>
          <a:stretch/>
        </p:blipFill>
        <p:spPr>
          <a:xfrm>
            <a:off x="4857850" y="1121846"/>
            <a:ext cx="4133850" cy="2324104"/>
          </a:xfrm>
          <a:prstGeom prst="rect">
            <a:avLst/>
          </a:prstGeom>
          <a:noFill/>
          <a:ln>
            <a:noFill/>
          </a:ln>
        </p:spPr>
      </p:pic>
      <p:pic>
        <p:nvPicPr>
          <p:cNvPr id="75" name="Google Shape;75;p3"/>
          <p:cNvPicPr preferRelativeResize="0"/>
          <p:nvPr/>
        </p:nvPicPr>
        <p:blipFill rotWithShape="1">
          <a:blip r:embed="rId4">
            <a:alphaModFix/>
          </a:blip>
          <a:srcRect b="0" l="0" r="0" t="0"/>
          <a:stretch/>
        </p:blipFill>
        <p:spPr>
          <a:xfrm>
            <a:off x="4953000" y="3550075"/>
            <a:ext cx="3879300" cy="159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with Iot Devices</a:t>
            </a:r>
            <a:endParaRPr/>
          </a:p>
        </p:txBody>
      </p:sp>
      <p:sp>
        <p:nvSpPr>
          <p:cNvPr id="81" name="Google Shape;81;p4"/>
          <p:cNvSpPr txBox="1"/>
          <p:nvPr>
            <p:ph idx="1" type="body"/>
          </p:nvPr>
        </p:nvSpPr>
        <p:spPr>
          <a:xfrm>
            <a:off x="311700" y="906000"/>
            <a:ext cx="8472900" cy="362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770"/>
              <a:buNone/>
            </a:pPr>
            <a:r>
              <a:rPr lang="en" sz="1550">
                <a:solidFill>
                  <a:srgbClr val="6C6C6C"/>
                </a:solidFill>
                <a:highlight>
                  <a:srgbClr val="FFFFFF"/>
                </a:highlight>
                <a:latin typeface="Arial"/>
                <a:ea typeface="Arial"/>
                <a:cs typeface="Arial"/>
                <a:sym typeface="Arial"/>
              </a:rPr>
              <a:t>The main problem is that because the idea of networking appliances and other objects is relatively new, security has not always been considered in product design.  IoT products are often sold with old and unpatched embedded operating systems and software. Furthermore, purchasers often fail to change the default passwords on smart devices — or if they do change them, fail to select sufficiently </a:t>
            </a:r>
            <a:r>
              <a:rPr lang="en" sz="1550">
                <a:solidFill>
                  <a:srgbClr val="333333"/>
                </a:solidFill>
                <a:highlight>
                  <a:srgbClr val="FFFFFF"/>
                </a:highlight>
                <a:latin typeface="Times New Roman"/>
                <a:ea typeface="Times New Roman"/>
                <a:cs typeface="Times New Roman"/>
                <a:sym typeface="Times New Roman"/>
              </a:rPr>
              <a:t>strong passwords</a:t>
            </a:r>
            <a:r>
              <a:rPr lang="en" sz="1550">
                <a:solidFill>
                  <a:srgbClr val="6C6C6C"/>
                </a:solidFill>
                <a:highlight>
                  <a:srgbClr val="FFFFFF"/>
                </a:highlight>
                <a:latin typeface="Arial"/>
                <a:ea typeface="Arial"/>
                <a:cs typeface="Arial"/>
                <a:sym typeface="Arial"/>
              </a:rPr>
              <a:t>. To improve security, an IoT device that needs to be directly accessible over the Internet, should be segmented into its own network and have network access restricted. The network segment should then be monitored to identify potential anomalous traffic, and action should be taken if there is a problem.</a:t>
            </a:r>
            <a:endParaRPr sz="1550">
              <a:solidFill>
                <a:srgbClr val="6C6C6C"/>
              </a:solidFill>
              <a:highlight>
                <a:srgbClr val="FFFFFF"/>
              </a:highlight>
              <a:latin typeface="Arial"/>
              <a:ea typeface="Arial"/>
              <a:cs typeface="Arial"/>
              <a:sym typeface="Arial"/>
            </a:endParaRPr>
          </a:p>
          <a:p>
            <a:pPr indent="0" lvl="0" marL="0" rtl="0" algn="just">
              <a:lnSpc>
                <a:spcPct val="115000"/>
              </a:lnSpc>
              <a:spcBef>
                <a:spcPts val="1200"/>
              </a:spcBef>
              <a:spcAft>
                <a:spcPts val="1200"/>
              </a:spcAft>
              <a:buSzPts val="770"/>
              <a:buNone/>
            </a:pPr>
            <a:r>
              <a:rPr lang="en" sz="1550">
                <a:solidFill>
                  <a:srgbClr val="6C6C6C"/>
                </a:solidFill>
                <a:highlight>
                  <a:srgbClr val="FFFFFF"/>
                </a:highlight>
                <a:latin typeface="Arial"/>
                <a:ea typeface="Arial"/>
                <a:cs typeface="Arial"/>
                <a:sym typeface="Arial"/>
              </a:rPr>
              <a:t>Security experts have warned of the potential risk of large numbers of unsecured devices connecting to the Internet since the IoT concept was first proposed in the late 1990s. In December of 2013, a researcher at Proofpoint, an enterprise security firm, discovered the first </a:t>
            </a:r>
            <a:r>
              <a:rPr lang="en" sz="1550">
                <a:solidFill>
                  <a:srgbClr val="333333"/>
                </a:solidFill>
                <a:highlight>
                  <a:srgbClr val="FFFFFF"/>
                </a:highlight>
                <a:latin typeface="Times New Roman"/>
                <a:ea typeface="Times New Roman"/>
                <a:cs typeface="Times New Roman"/>
                <a:sym typeface="Times New Roman"/>
              </a:rPr>
              <a:t>IoT botnet</a:t>
            </a:r>
            <a:r>
              <a:rPr lang="en" sz="1550">
                <a:solidFill>
                  <a:srgbClr val="6C6C6C"/>
                </a:solidFill>
                <a:highlight>
                  <a:srgbClr val="FFFFFF"/>
                </a:highlight>
                <a:latin typeface="Arial"/>
                <a:ea typeface="Arial"/>
                <a:cs typeface="Arial"/>
                <a:sym typeface="Arial"/>
              </a:rPr>
              <a:t>. According to Proofpoint, more than 25 percent of the botnet was made up of devices other than computers, including </a:t>
            </a:r>
            <a:r>
              <a:rPr lang="en" sz="1550">
                <a:solidFill>
                  <a:srgbClr val="333333"/>
                </a:solidFill>
                <a:highlight>
                  <a:srgbClr val="FFFFFF"/>
                </a:highlight>
                <a:latin typeface="Times New Roman"/>
                <a:ea typeface="Times New Roman"/>
                <a:cs typeface="Times New Roman"/>
                <a:sym typeface="Times New Roman"/>
              </a:rPr>
              <a:t>smart TVs</a:t>
            </a:r>
            <a:r>
              <a:rPr lang="en" sz="1550">
                <a:solidFill>
                  <a:srgbClr val="6C6C6C"/>
                </a:solidFill>
                <a:highlight>
                  <a:srgbClr val="FFFFFF"/>
                </a:highlight>
                <a:latin typeface="Arial"/>
                <a:ea typeface="Arial"/>
                <a:cs typeface="Arial"/>
                <a:sym typeface="Arial"/>
              </a:rPr>
              <a:t>, baby monitors and other household appliances.</a:t>
            </a:r>
            <a:endParaRPr sz="1550">
              <a:solidFill>
                <a:srgbClr val="6C6C6C"/>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IOT Security Project :</a:t>
            </a:r>
            <a:endParaRPr/>
          </a:p>
        </p:txBody>
      </p:sp>
      <p:sp>
        <p:nvSpPr>
          <p:cNvPr id="87" name="Google Shape;87;p5"/>
          <p:cNvSpPr txBox="1"/>
          <p:nvPr>
            <p:ph idx="1" type="body"/>
          </p:nvPr>
        </p:nvSpPr>
        <p:spPr>
          <a:xfrm>
            <a:off x="311700" y="952500"/>
            <a:ext cx="8591400" cy="127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770"/>
              <a:buNone/>
            </a:pPr>
            <a:r>
              <a:rPr lang="en" sz="1300">
                <a:solidFill>
                  <a:srgbClr val="6C6C6C"/>
                </a:solidFill>
                <a:highlight>
                  <a:srgbClr val="FFFFFF"/>
                </a:highlight>
                <a:latin typeface="Arial"/>
                <a:ea typeface="Arial"/>
                <a:cs typeface="Arial"/>
                <a:sym typeface="Arial"/>
              </a:rPr>
              <a:t>Video below shows demo of IOT devices different types of Hacks and a final patch to secure IOT devices here Smart light is used to showcase the Attack &amp;amp; Patch.</a:t>
            </a:r>
            <a:endParaRPr sz="1300">
              <a:solidFill>
                <a:srgbClr val="6C6C6C"/>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770"/>
              <a:buNone/>
            </a:pPr>
            <a:r>
              <a:rPr b="1" lang="en" sz="1300">
                <a:solidFill>
                  <a:srgbClr val="6C6C6C"/>
                </a:solidFill>
                <a:highlight>
                  <a:srgbClr val="FFFFFF"/>
                </a:highlight>
                <a:latin typeface="Arial"/>
                <a:ea typeface="Arial"/>
                <a:cs typeface="Arial"/>
                <a:sym typeface="Arial"/>
              </a:rPr>
              <a:t>Check out our video, code below follows the video to help:</a:t>
            </a:r>
            <a:endParaRPr b="1" sz="1300">
              <a:solidFill>
                <a:srgbClr val="6C6C6C"/>
              </a:solidFill>
              <a:highlight>
                <a:srgbClr val="FFFFFF"/>
              </a:highlight>
              <a:latin typeface="Arial"/>
              <a:ea typeface="Arial"/>
              <a:cs typeface="Arial"/>
              <a:sym typeface="Arial"/>
            </a:endParaRPr>
          </a:p>
          <a:p>
            <a:pPr indent="0" lvl="0" marL="0" rtl="0" algn="just">
              <a:lnSpc>
                <a:spcPct val="115000"/>
              </a:lnSpc>
              <a:spcBef>
                <a:spcPts val="1200"/>
              </a:spcBef>
              <a:spcAft>
                <a:spcPts val="1200"/>
              </a:spcAft>
              <a:buSzPts val="770"/>
              <a:buNone/>
            </a:pPr>
            <a:r>
              <a:t/>
            </a:r>
            <a:endParaRPr sz="1300">
              <a:solidFill>
                <a:srgbClr val="6C6C6C"/>
              </a:solidFill>
              <a:highlight>
                <a:srgbClr val="FFFFFF"/>
              </a:highlight>
              <a:latin typeface="Arial"/>
              <a:ea typeface="Arial"/>
              <a:cs typeface="Arial"/>
              <a:sym typeface="Arial"/>
            </a:endParaRPr>
          </a:p>
        </p:txBody>
      </p:sp>
      <p:pic>
        <p:nvPicPr>
          <p:cNvPr id="88" name="Google Shape;88;p5" title="CTMAS_PROJECT_2023.mp4">
            <a:hlinkClick r:id="rId3"/>
          </p:cNvPr>
          <p:cNvPicPr preferRelativeResize="0"/>
          <p:nvPr/>
        </p:nvPicPr>
        <p:blipFill rotWithShape="1">
          <a:blip r:embed="rId4">
            <a:alphaModFix/>
          </a:blip>
          <a:srcRect b="0" l="0" r="0" t="0"/>
          <a:stretch/>
        </p:blipFill>
        <p:spPr>
          <a:xfrm>
            <a:off x="430800" y="1945125"/>
            <a:ext cx="8401500" cy="296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 Needed:</a:t>
            </a:r>
            <a:endParaRPr/>
          </a:p>
        </p:txBody>
      </p:sp>
      <p:sp>
        <p:nvSpPr>
          <p:cNvPr id="94" name="Google Shape;94;p6"/>
          <p:cNvSpPr txBox="1"/>
          <p:nvPr>
            <p:ph idx="1" type="body"/>
          </p:nvPr>
        </p:nvSpPr>
        <p:spPr>
          <a:xfrm>
            <a:off x="311700" y="952500"/>
            <a:ext cx="4556700" cy="41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700">
                <a:solidFill>
                  <a:srgbClr val="0000FF"/>
                </a:solidFill>
                <a:highlight>
                  <a:schemeClr val="lt1"/>
                </a:highlight>
                <a:latin typeface="Arial"/>
                <a:ea typeface="Arial"/>
                <a:cs typeface="Arial"/>
                <a:sym typeface="Arial"/>
              </a:rPr>
              <a:t>Hardware:</a:t>
            </a:r>
            <a:endParaRPr b="1" sz="1700">
              <a:solidFill>
                <a:srgbClr val="0000FF"/>
              </a:solidFill>
              <a:highlight>
                <a:srgbClr val="FFFFFF"/>
              </a:highlight>
              <a:latin typeface="Arial"/>
              <a:ea typeface="Arial"/>
              <a:cs typeface="Arial"/>
              <a:sym typeface="Arial"/>
            </a:endParaRPr>
          </a:p>
          <a:p>
            <a:pPr indent="-336550" lvl="0" marL="457200" rtl="0" algn="just">
              <a:lnSpc>
                <a:spcPct val="115000"/>
              </a:lnSpc>
              <a:spcBef>
                <a:spcPts val="1200"/>
              </a:spcBef>
              <a:spcAft>
                <a:spcPts val="0"/>
              </a:spcAft>
              <a:buSzPts val="1700"/>
              <a:buFont typeface="Arial"/>
              <a:buChar char="●"/>
            </a:pPr>
            <a:r>
              <a:rPr b="1" lang="en" sz="1700">
                <a:highlight>
                  <a:srgbClr val="FFFFFF"/>
                </a:highlight>
                <a:latin typeface="Arial"/>
                <a:ea typeface="Arial"/>
                <a:cs typeface="Arial"/>
                <a:sym typeface="Arial"/>
              </a:rPr>
              <a:t>NodeMCU ESp8266 WiFi development Board</a:t>
            </a:r>
            <a:endParaRPr b="1" sz="1700">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RASPBERRY PI 3B</a:t>
            </a:r>
            <a:endParaRPr b="1" sz="1700">
              <a:solidFill>
                <a:srgbClr val="222222"/>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Led’s</a:t>
            </a:r>
            <a:endParaRPr b="1" sz="1700">
              <a:solidFill>
                <a:srgbClr val="222222"/>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Breadboard</a:t>
            </a:r>
            <a:endParaRPr b="1" sz="1700">
              <a:solidFill>
                <a:srgbClr val="222222"/>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Connecting Wires</a:t>
            </a:r>
            <a:endParaRPr b="1" sz="1700">
              <a:solidFill>
                <a:srgbClr val="2222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990"/>
              <a:buNone/>
            </a:pPr>
            <a:r>
              <a:rPr b="1" lang="en" sz="1700">
                <a:solidFill>
                  <a:srgbClr val="0000FF"/>
                </a:solidFill>
                <a:highlight>
                  <a:srgbClr val="FFFFFF"/>
                </a:highlight>
                <a:latin typeface="Arial"/>
                <a:ea typeface="Arial"/>
                <a:cs typeface="Arial"/>
                <a:sym typeface="Arial"/>
              </a:rPr>
              <a:t>Software:</a:t>
            </a:r>
            <a:endParaRPr b="1" sz="1700">
              <a:solidFill>
                <a:srgbClr val="0000FF"/>
              </a:solidFill>
              <a:highlight>
                <a:srgbClr val="FFFFFF"/>
              </a:highlight>
              <a:latin typeface="Arial"/>
              <a:ea typeface="Arial"/>
              <a:cs typeface="Arial"/>
              <a:sym typeface="Arial"/>
            </a:endParaRPr>
          </a:p>
          <a:p>
            <a:pPr indent="-336550" lvl="0" marL="457200" rtl="0" algn="l">
              <a:lnSpc>
                <a:spcPct val="115000"/>
              </a:lnSpc>
              <a:spcBef>
                <a:spcPts val="120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Arduino IDE</a:t>
            </a:r>
            <a:endParaRPr b="1" sz="1700">
              <a:solidFill>
                <a:srgbClr val="222222"/>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Kali Linux</a:t>
            </a:r>
            <a:endParaRPr b="1" sz="1700">
              <a:solidFill>
                <a:srgbClr val="222222"/>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222222"/>
              </a:buClr>
              <a:buSzPts val="1700"/>
              <a:buFont typeface="Arial"/>
              <a:buChar char="●"/>
            </a:pPr>
            <a:r>
              <a:rPr b="1" lang="en" sz="1700">
                <a:solidFill>
                  <a:srgbClr val="222222"/>
                </a:solidFill>
                <a:highlight>
                  <a:srgbClr val="FFFFFF"/>
                </a:highlight>
                <a:latin typeface="Arial"/>
                <a:ea typeface="Arial"/>
                <a:cs typeface="Arial"/>
                <a:sym typeface="Arial"/>
              </a:rPr>
              <a:t>Ubuntu</a:t>
            </a:r>
            <a:endParaRPr b="1" sz="1700">
              <a:solidFill>
                <a:srgbClr val="2222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990"/>
              <a:buNone/>
            </a:pPr>
            <a:r>
              <a:t/>
            </a:r>
            <a:endParaRPr b="1" sz="1500">
              <a:solidFill>
                <a:srgbClr val="222222"/>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Clr>
                <a:srgbClr val="000000"/>
              </a:buClr>
              <a:buSzPts val="990"/>
              <a:buFont typeface="Arial"/>
              <a:buNone/>
            </a:pPr>
            <a:r>
              <a:t/>
            </a:r>
            <a:endParaRPr b="1" sz="1500">
              <a:solidFill>
                <a:srgbClr val="222222"/>
              </a:solidFill>
              <a:highlight>
                <a:srgbClr val="FFFFFF"/>
              </a:highlight>
              <a:latin typeface="Arial"/>
              <a:ea typeface="Arial"/>
              <a:cs typeface="Arial"/>
              <a:sym typeface="Arial"/>
            </a:endParaRPr>
          </a:p>
        </p:txBody>
      </p:sp>
      <p:pic>
        <p:nvPicPr>
          <p:cNvPr id="95" name="Google Shape;95;p6"/>
          <p:cNvPicPr preferRelativeResize="0"/>
          <p:nvPr/>
        </p:nvPicPr>
        <p:blipFill rotWithShape="1">
          <a:blip r:embed="rId3">
            <a:alphaModFix/>
          </a:blip>
          <a:srcRect b="0" l="0" r="0" t="0"/>
          <a:stretch/>
        </p:blipFill>
        <p:spPr>
          <a:xfrm>
            <a:off x="5020800" y="1170125"/>
            <a:ext cx="3970801" cy="33455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ph type="title"/>
          </p:nvPr>
        </p:nvSpPr>
        <p:spPr>
          <a:xfrm>
            <a:off x="311700" y="110975"/>
            <a:ext cx="8520600" cy="53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latin typeface="Roboto"/>
                <a:ea typeface="Roboto"/>
                <a:cs typeface="Roboto"/>
                <a:sym typeface="Roboto"/>
              </a:rPr>
              <a:t>Level 1 Hack :</a:t>
            </a:r>
            <a:endParaRPr sz="2700"/>
          </a:p>
        </p:txBody>
      </p:sp>
      <p:sp>
        <p:nvSpPr>
          <p:cNvPr id="101" name="Google Shape;101;p7"/>
          <p:cNvSpPr txBox="1"/>
          <p:nvPr/>
        </p:nvSpPr>
        <p:spPr>
          <a:xfrm>
            <a:off x="391575" y="825950"/>
            <a:ext cx="8392500" cy="533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50"/>
              <a:buFont typeface="Arial"/>
              <a:buNone/>
            </a:pPr>
            <a:r>
              <a:rPr b="0" i="0" lang="en" sz="1150" u="none" cap="none" strike="noStrike">
                <a:solidFill>
                  <a:srgbClr val="84878E"/>
                </a:solidFill>
                <a:latin typeface="Trebuchet MS"/>
                <a:ea typeface="Trebuchet MS"/>
                <a:cs typeface="Trebuchet MS"/>
                <a:sym typeface="Trebuchet MS"/>
              </a:rPr>
              <a:t>Level 1 device just uses get operation to control the led and can be easily hacked by extracting out the Get headers using tcpdump &amp;amp; netcat tool.</a:t>
            </a:r>
            <a:endParaRPr b="0" i="0" sz="1150" u="none" cap="none" strike="noStrike">
              <a:solidFill>
                <a:srgbClr val="84878E"/>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50"/>
              <a:buFont typeface="Arial"/>
              <a:buNone/>
            </a:pPr>
            <a:r>
              <a:t/>
            </a:r>
            <a:endParaRPr b="0" i="0" sz="1150" u="none" cap="none" strike="noStrike">
              <a:solidFill>
                <a:srgbClr val="84878E"/>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50"/>
              <a:buFont typeface="Arial"/>
              <a:buNone/>
            </a:pPr>
            <a:r>
              <a:t/>
            </a:r>
            <a:endParaRPr b="0" i="0" sz="1150" u="none" cap="none" strike="noStrike">
              <a:solidFill>
                <a:srgbClr val="84878E"/>
              </a:solidFill>
              <a:latin typeface="Trebuchet MS"/>
              <a:ea typeface="Trebuchet MS"/>
              <a:cs typeface="Trebuchet MS"/>
              <a:sym typeface="Trebuchet MS"/>
            </a:endParaRPr>
          </a:p>
        </p:txBody>
      </p:sp>
      <p:pic>
        <p:nvPicPr>
          <p:cNvPr id="102" name="Google Shape;102;p7"/>
          <p:cNvPicPr preferRelativeResize="0"/>
          <p:nvPr/>
        </p:nvPicPr>
        <p:blipFill rotWithShape="1">
          <a:blip r:embed="rId3">
            <a:alphaModFix/>
          </a:blip>
          <a:srcRect b="0" l="0" r="0" t="0"/>
          <a:stretch/>
        </p:blipFill>
        <p:spPr>
          <a:xfrm>
            <a:off x="452650" y="1485950"/>
            <a:ext cx="3036025" cy="3479050"/>
          </a:xfrm>
          <a:prstGeom prst="rect">
            <a:avLst/>
          </a:prstGeom>
          <a:noFill/>
          <a:ln>
            <a:noFill/>
          </a:ln>
        </p:spPr>
      </p:pic>
      <p:pic>
        <p:nvPicPr>
          <p:cNvPr id="103" name="Google Shape;103;p7"/>
          <p:cNvPicPr preferRelativeResize="0"/>
          <p:nvPr/>
        </p:nvPicPr>
        <p:blipFill rotWithShape="1">
          <a:blip r:embed="rId4">
            <a:alphaModFix/>
          </a:blip>
          <a:srcRect b="0" l="0" r="0" t="0"/>
          <a:stretch/>
        </p:blipFill>
        <p:spPr>
          <a:xfrm>
            <a:off x="5481775" y="1540925"/>
            <a:ext cx="3099755" cy="347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311700" y="110975"/>
            <a:ext cx="8520600" cy="53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latin typeface="Roboto"/>
                <a:ea typeface="Roboto"/>
                <a:cs typeface="Roboto"/>
                <a:sym typeface="Roboto"/>
              </a:rPr>
              <a:t>Level 1 Hack :</a:t>
            </a:r>
            <a:endParaRPr sz="2700"/>
          </a:p>
        </p:txBody>
      </p:sp>
      <p:sp>
        <p:nvSpPr>
          <p:cNvPr id="109" name="Google Shape;109;p8"/>
          <p:cNvSpPr txBox="1"/>
          <p:nvPr/>
        </p:nvSpPr>
        <p:spPr>
          <a:xfrm>
            <a:off x="391575" y="825950"/>
            <a:ext cx="8392500" cy="533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rebuchet MS"/>
                <a:ea typeface="Trebuchet MS"/>
                <a:cs typeface="Trebuchet MS"/>
                <a:sym typeface="Trebuchet MS"/>
              </a:rPr>
              <a:t>Level-1 Code available on this link: </a:t>
            </a:r>
            <a:r>
              <a:rPr b="1" i="0" lang="en" sz="1400" u="sng" cap="none" strike="noStrike">
                <a:solidFill>
                  <a:schemeClr val="hlink"/>
                </a:solidFill>
                <a:latin typeface="Trebuchet MS"/>
                <a:ea typeface="Trebuchet MS"/>
                <a:cs typeface="Trebuchet MS"/>
                <a:sym typeface="Trebuchet MS"/>
                <a:hlinkClick r:id="rId3"/>
              </a:rPr>
              <a:t>https://drive.google.com/file/d/1pl1lPMWEClW9w4bsEfjHuh_LXQoQYiyC/view?usp=sharing</a:t>
            </a:r>
            <a:endParaRPr b="1" i="0" sz="1150" u="none" cap="none" strike="noStrike">
              <a:solidFill>
                <a:srgbClr val="84878E"/>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50"/>
              <a:buFont typeface="Arial"/>
              <a:buNone/>
            </a:pPr>
            <a:r>
              <a:t/>
            </a:r>
            <a:endParaRPr b="1" i="0" sz="1150" u="none" cap="none" strike="noStrike">
              <a:solidFill>
                <a:srgbClr val="84878E"/>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50"/>
              <a:buFont typeface="Arial"/>
              <a:buNone/>
            </a:pPr>
            <a:r>
              <a:t/>
            </a:r>
            <a:endParaRPr b="1" i="0" sz="1150" u="none" cap="none" strike="noStrike">
              <a:solidFill>
                <a:srgbClr val="84878E"/>
              </a:solidFill>
              <a:latin typeface="Trebuchet MS"/>
              <a:ea typeface="Trebuchet MS"/>
              <a:cs typeface="Trebuchet MS"/>
              <a:sym typeface="Trebuchet MS"/>
            </a:endParaRPr>
          </a:p>
        </p:txBody>
      </p:sp>
      <p:pic>
        <p:nvPicPr>
          <p:cNvPr id="110" name="Google Shape;110;p8"/>
          <p:cNvPicPr preferRelativeResize="0"/>
          <p:nvPr/>
        </p:nvPicPr>
        <p:blipFill rotWithShape="1">
          <a:blip r:embed="rId4">
            <a:alphaModFix/>
          </a:blip>
          <a:srcRect b="0" l="0" r="0" t="0"/>
          <a:stretch/>
        </p:blipFill>
        <p:spPr>
          <a:xfrm>
            <a:off x="530975" y="1540925"/>
            <a:ext cx="3263244" cy="3479050"/>
          </a:xfrm>
          <a:prstGeom prst="rect">
            <a:avLst/>
          </a:prstGeom>
          <a:noFill/>
          <a:ln>
            <a:noFill/>
          </a:ln>
        </p:spPr>
      </p:pic>
      <p:pic>
        <p:nvPicPr>
          <p:cNvPr id="111" name="Google Shape;111;p8"/>
          <p:cNvPicPr preferRelativeResize="0"/>
          <p:nvPr/>
        </p:nvPicPr>
        <p:blipFill rotWithShape="1">
          <a:blip r:embed="rId5">
            <a:alphaModFix/>
          </a:blip>
          <a:srcRect b="0" l="0" r="0" t="0"/>
          <a:stretch/>
        </p:blipFill>
        <p:spPr>
          <a:xfrm>
            <a:off x="5274050" y="1664450"/>
            <a:ext cx="3457801" cy="347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nvSpPr>
        <p:spPr>
          <a:xfrm>
            <a:off x="296350" y="46300"/>
            <a:ext cx="60960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500"/>
              </a:spcBef>
              <a:spcAft>
                <a:spcPts val="1500"/>
              </a:spcAft>
              <a:buClr>
                <a:srgbClr val="000000"/>
              </a:buClr>
              <a:buSzPts val="2700"/>
              <a:buFont typeface="Arial"/>
              <a:buNone/>
            </a:pPr>
            <a:r>
              <a:rPr b="1" i="0" lang="en" sz="2700" u="none" cap="none" strike="noStrike">
                <a:solidFill>
                  <a:schemeClr val="dk2"/>
                </a:solidFill>
                <a:highlight>
                  <a:schemeClr val="dk1"/>
                </a:highlight>
                <a:latin typeface="Roboto"/>
                <a:ea typeface="Roboto"/>
                <a:cs typeface="Roboto"/>
                <a:sym typeface="Roboto"/>
              </a:rPr>
              <a:t>Level 2 Hack :</a:t>
            </a:r>
            <a:endParaRPr b="0" i="0" sz="2700" u="none" cap="none" strike="noStrike">
              <a:solidFill>
                <a:schemeClr val="dk2"/>
              </a:solidFill>
              <a:highlight>
                <a:schemeClr val="dk1"/>
              </a:highlight>
              <a:latin typeface="Playfair Display"/>
              <a:ea typeface="Playfair Display"/>
              <a:cs typeface="Playfair Display"/>
              <a:sym typeface="Playfair Display"/>
            </a:endParaRPr>
          </a:p>
        </p:txBody>
      </p:sp>
      <p:sp>
        <p:nvSpPr>
          <p:cNvPr id="117" name="Google Shape;117;p9"/>
          <p:cNvSpPr txBox="1"/>
          <p:nvPr/>
        </p:nvSpPr>
        <p:spPr>
          <a:xfrm>
            <a:off x="338700" y="794775"/>
            <a:ext cx="8466600" cy="1072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2"/>
              </a:buClr>
              <a:buSzPts val="1100"/>
              <a:buFont typeface="Arial"/>
              <a:buNone/>
            </a:pPr>
            <a:r>
              <a:rPr b="1" i="0" lang="en" sz="1150" u="none" cap="none" strike="noStrike">
                <a:solidFill>
                  <a:srgbClr val="84878E"/>
                </a:solidFill>
                <a:highlight>
                  <a:srgbClr val="FFFFFF"/>
                </a:highlight>
                <a:latin typeface="Trebuchet MS"/>
                <a:ea typeface="Trebuchet MS"/>
                <a:cs typeface="Trebuchet MS"/>
                <a:sym typeface="Trebuchet MS"/>
              </a:rPr>
              <a:t>Level 2 Hack :</a:t>
            </a:r>
            <a:endParaRPr b="1" i="0" sz="1150" u="none" cap="none" strike="noStrike">
              <a:solidFill>
                <a:srgbClr val="84878E"/>
              </a:solidFill>
              <a:highlight>
                <a:srgbClr val="FFFFFF"/>
              </a:highlight>
              <a:latin typeface="Trebuchet MS"/>
              <a:ea typeface="Trebuchet MS"/>
              <a:cs typeface="Trebuchet MS"/>
              <a:sym typeface="Trebuchet MS"/>
            </a:endParaRPr>
          </a:p>
          <a:p>
            <a:pPr indent="0" lvl="0" marL="0" marR="0" rtl="0" algn="l">
              <a:lnSpc>
                <a:spcPct val="115000"/>
              </a:lnSpc>
              <a:spcBef>
                <a:spcPts val="0"/>
              </a:spcBef>
              <a:spcAft>
                <a:spcPts val="0"/>
              </a:spcAft>
              <a:buClr>
                <a:schemeClr val="dk2"/>
              </a:buClr>
              <a:buSzPts val="1100"/>
              <a:buFont typeface="Arial"/>
              <a:buNone/>
            </a:pPr>
            <a:r>
              <a:rPr b="0" i="0" lang="en" sz="1150" u="none" cap="none" strike="noStrike">
                <a:solidFill>
                  <a:srgbClr val="84878E"/>
                </a:solidFill>
                <a:highlight>
                  <a:srgbClr val="FFFFFF"/>
                </a:highlight>
                <a:latin typeface="Trebuchet MS"/>
                <a:ea typeface="Trebuchet MS"/>
                <a:cs typeface="Trebuchet MS"/>
                <a:sym typeface="Trebuchet MS"/>
              </a:rPr>
              <a:t>In level 2 we increase the security level little bit by authenticating the user, using a login which uses POST operation. but attacker will use </a:t>
            </a:r>
            <a:r>
              <a:rPr b="1" i="0" lang="en" sz="1150" u="none" cap="none" strike="noStrike">
                <a:solidFill>
                  <a:srgbClr val="84878E"/>
                </a:solidFill>
                <a:highlight>
                  <a:srgbClr val="FFFFFF"/>
                </a:highlight>
                <a:latin typeface="Trebuchet MS"/>
                <a:ea typeface="Trebuchet MS"/>
                <a:cs typeface="Trebuchet MS"/>
                <a:sym typeface="Trebuchet MS"/>
              </a:rPr>
              <a:t>wireshark</a:t>
            </a:r>
            <a:r>
              <a:rPr b="0" i="0" lang="en" sz="1150" u="none" cap="none" strike="noStrike">
                <a:solidFill>
                  <a:srgbClr val="84878E"/>
                </a:solidFill>
                <a:highlight>
                  <a:srgbClr val="FFFFFF"/>
                </a:highlight>
                <a:latin typeface="Trebuchet MS"/>
                <a:ea typeface="Trebuchet MS"/>
                <a:cs typeface="Trebuchet MS"/>
                <a:sym typeface="Trebuchet MS"/>
              </a:rPr>
              <a:t> and capture the typed user credentials.</a:t>
            </a:r>
            <a:endParaRPr b="0" i="0" sz="1150" u="none" cap="none" strike="noStrike">
              <a:solidFill>
                <a:srgbClr val="84878E"/>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layfair Display"/>
              <a:ea typeface="Playfair Display"/>
              <a:cs typeface="Playfair Display"/>
              <a:sym typeface="Playfair Display"/>
            </a:endParaRPr>
          </a:p>
        </p:txBody>
      </p:sp>
      <p:pic>
        <p:nvPicPr>
          <p:cNvPr id="118" name="Google Shape;118;p9"/>
          <p:cNvPicPr preferRelativeResize="0"/>
          <p:nvPr/>
        </p:nvPicPr>
        <p:blipFill rotWithShape="1">
          <a:blip r:embed="rId3">
            <a:alphaModFix/>
          </a:blip>
          <a:srcRect b="0" l="0" r="0" t="0"/>
          <a:stretch/>
        </p:blipFill>
        <p:spPr>
          <a:xfrm>
            <a:off x="423325" y="2015450"/>
            <a:ext cx="2962268" cy="2971425"/>
          </a:xfrm>
          <a:prstGeom prst="rect">
            <a:avLst/>
          </a:prstGeom>
          <a:noFill/>
          <a:ln>
            <a:noFill/>
          </a:ln>
        </p:spPr>
      </p:pic>
      <p:pic>
        <p:nvPicPr>
          <p:cNvPr id="119" name="Google Shape;119;p9"/>
          <p:cNvPicPr preferRelativeResize="0"/>
          <p:nvPr/>
        </p:nvPicPr>
        <p:blipFill rotWithShape="1">
          <a:blip r:embed="rId4">
            <a:alphaModFix/>
          </a:blip>
          <a:srcRect b="0" l="0" r="0" t="0"/>
          <a:stretch/>
        </p:blipFill>
        <p:spPr>
          <a:xfrm>
            <a:off x="3436793" y="2015450"/>
            <a:ext cx="5115657" cy="297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